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809" r:id="rId2"/>
    <p:sldMasterId id="2147483857" r:id="rId3"/>
    <p:sldMasterId id="2147483869" r:id="rId4"/>
  </p:sldMasterIdLst>
  <p:notesMasterIdLst>
    <p:notesMasterId r:id="rId19"/>
  </p:notesMasterIdLst>
  <p:sldIdLst>
    <p:sldId id="256" r:id="rId5"/>
    <p:sldId id="270" r:id="rId6"/>
    <p:sldId id="257" r:id="rId7"/>
    <p:sldId id="269" r:id="rId8"/>
    <p:sldId id="258" r:id="rId9"/>
    <p:sldId id="259" r:id="rId10"/>
    <p:sldId id="261" r:id="rId11"/>
    <p:sldId id="271" r:id="rId12"/>
    <p:sldId id="272" r:id="rId13"/>
    <p:sldId id="273" r:id="rId14"/>
    <p:sldId id="274" r:id="rId15"/>
    <p:sldId id="260" r:id="rId16"/>
    <p:sldId id="265" r:id="rId17"/>
    <p:sldId id="266" r:id="rId1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1224" y="-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9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89" cy="4930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1"/>
            <a:ext cx="2946189" cy="4930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FB6B-B968-4992-9235-66F343DA655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830"/>
            <a:ext cx="5438140" cy="44417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089"/>
            <a:ext cx="2946189" cy="4930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378089"/>
            <a:ext cx="2946189" cy="4930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4CFF3-F68E-4C75-B8E0-49419E70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2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CFF3-F68E-4C75-B8E0-49419E700D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7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CFF3-F68E-4C75-B8E0-49419E700D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1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6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7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9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6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2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6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4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99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6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21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51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50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22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400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13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57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58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99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31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1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52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59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5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5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5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14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2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43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8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15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40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99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20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07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26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00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21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26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08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879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65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114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22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64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8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6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7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2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7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84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7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7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0B33-F1A7-4B96-A5A7-DB8372B1C54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A12394-240F-4FA0-BBFE-95360B74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46" y="0"/>
            <a:ext cx="12253546" cy="685859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0006" y="1983346"/>
            <a:ext cx="8512935" cy="27689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Организация обучения по охране труда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в «ООО РК-Гранд».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Опыт и практика.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6" y="3974906"/>
            <a:ext cx="1894151" cy="259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40" y="272562"/>
            <a:ext cx="6277708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Внесение в реестр обученных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по </a:t>
            </a:r>
            <a:r>
              <a:rPr lang="ru-RU" dirty="0">
                <a:solidFill>
                  <a:prstClr val="white"/>
                </a:solidFill>
              </a:rPr>
              <a:t>охране труда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9" y="2365375"/>
            <a:ext cx="4692239" cy="35988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51" y="2346325"/>
            <a:ext cx="4139686" cy="35988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8" y="812800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36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Внесение в реестр обученных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по </a:t>
            </a:r>
            <a:r>
              <a:rPr lang="ru-RU" dirty="0">
                <a:solidFill>
                  <a:prstClr val="white"/>
                </a:solidFill>
              </a:rPr>
              <a:t>охране труда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298699"/>
            <a:ext cx="4851956" cy="39401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74" y="2328012"/>
            <a:ext cx="5313363" cy="3863237"/>
          </a:xfrm>
        </p:spPr>
      </p:pic>
      <p:sp>
        <p:nvSpPr>
          <p:cNvPr id="7" name="Стрелка вправо 6"/>
          <p:cNvSpPr/>
          <p:nvPr/>
        </p:nvSpPr>
        <p:spPr>
          <a:xfrm rot="14174143">
            <a:off x="4460170" y="3055623"/>
            <a:ext cx="572247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388146" y="2917031"/>
            <a:ext cx="723900" cy="6191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6834119">
            <a:off x="4886082" y="2180192"/>
            <a:ext cx="498721" cy="5480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263" y="765175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9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69" y="821207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Стажировка на рабочем месте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09094" y="2343955"/>
            <a:ext cx="4971244" cy="3849811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После прохождения обучения по охране труда, проверки знаний и оформления протокола. На основании внутрицехового распоряжения назначается стажировка на рабочем месте по разработанной программе стажировки для каждой профессии.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данном распоряжении назначается наставник и руководитель стажировки, период стажировки, не </a:t>
            </a:r>
            <a:r>
              <a:rPr lang="ru-RU" sz="1800" dirty="0">
                <a:solidFill>
                  <a:schemeClr val="bg1"/>
                </a:solidFill>
              </a:rPr>
              <a:t>менее 2-х рабочих смен</a:t>
            </a:r>
            <a:r>
              <a:rPr lang="ru-RU" sz="1800" dirty="0" smtClean="0">
                <a:solidFill>
                  <a:schemeClr val="bg1"/>
                </a:solidFill>
              </a:rPr>
              <a:t>. С обязательным ознакомлением всех участников стажировки.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Начало и окончание стажировки регистрируются в журнале инструктажей на </a:t>
            </a:r>
            <a:r>
              <a:rPr lang="ru-RU" sz="1800" dirty="0">
                <a:solidFill>
                  <a:schemeClr val="bg1"/>
                </a:solidFill>
              </a:rPr>
              <a:t>рабочем </a:t>
            </a:r>
            <a:r>
              <a:rPr lang="ru-RU" sz="1800" dirty="0" smtClean="0">
                <a:solidFill>
                  <a:schemeClr val="bg1"/>
                </a:solidFill>
              </a:rPr>
              <a:t>месте (графа №10).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69" y="2117860"/>
            <a:ext cx="4207387" cy="4456964"/>
          </a:xfrm>
        </p:spPr>
      </p:pic>
    </p:spTree>
    <p:extLst>
      <p:ext uri="{BB962C8B-B14F-4D97-AF65-F5344CB8AC3E}">
        <p14:creationId xmlns:p14="http://schemas.microsoft.com/office/powerpoint/2010/main" val="8175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38" y="872722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Допуск к самостоятельной работе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2277" y="2349751"/>
            <a:ext cx="4700788" cy="359931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Допуск к самостоятельной работе осуществляется руководителем структурного подразделения. Оформляется распоряжение о допуске к самостоятельной работе, с которым работник должен ознакомиться под роспись. В журнале инструктажей на рабочем месте закрывается стажировка (графа №11,12).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75" y="2429124"/>
            <a:ext cx="5608638" cy="3311185"/>
          </a:xfrm>
        </p:spPr>
      </p:pic>
    </p:spTree>
    <p:extLst>
      <p:ext uri="{BB962C8B-B14F-4D97-AF65-F5344CB8AC3E}">
        <p14:creationId xmlns:p14="http://schemas.microsoft.com/office/powerpoint/2010/main" val="40206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305318" y="3967677"/>
            <a:ext cx="6935788" cy="14414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СПАСИБО  ЗА  ВНИМАНИЕ !</a:t>
            </a:r>
            <a:endParaRPr lang="ru-RU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23" y="947813"/>
            <a:ext cx="2821877" cy="316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prstClr val="white"/>
                </a:solidFill>
              </a:rPr>
              <a:t>Организация обучения работников предприятия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57" y="2120676"/>
            <a:ext cx="5749696" cy="45690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8807" y="2645965"/>
            <a:ext cx="4767441" cy="359931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марте 2023 года ООО «РК-Гранд» прошел регистрацию в реестре индивидуальных предпринимателей и юридических лиц, осуществляющих деятельность по обучению своих сотрудников вопросам охраны труда.</a:t>
            </a:r>
          </a:p>
          <a:p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штате нашего предприятия 45 специалистов, привлекаемые для проведения обучения, которые прошли внеплановое обучение в учебном центре. 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96" y="795449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803" y="850005"/>
            <a:ext cx="840863" cy="9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Организация обучения работников предприятия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412" y="2253805"/>
            <a:ext cx="5218202" cy="4430332"/>
          </a:xfr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 вновь принятые работники на предприятии проходят, в кабинете отдела охраны труда, вводный инструктаж, с регистрацией в журнале вводных инструктажей, с выдачей удостоверения по охране труда.</a:t>
            </a:r>
          </a:p>
          <a:p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первый рабочий день работник проходит первичный инструктаж на рабочем месте, с регистрацией в журнале инструктажей. Далее, на основании внутрицехового распоряжения назначается обучение требованиям охраны труда, с указанием программ обучения и назначением руководителя обучения</a:t>
            </a:r>
          </a:p>
          <a:p>
            <a:endParaRPr lang="ru-RU" dirty="0" smtClean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2099"/>
          <a:stretch>
            <a:fillRect/>
          </a:stretch>
        </p:blipFill>
        <p:spPr>
          <a:xfrm>
            <a:off x="5972232" y="2633087"/>
            <a:ext cx="5425849" cy="3599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94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24" y="837127"/>
            <a:ext cx="840863" cy="9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требованиям охраны труда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рабочем месте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>
          <a:xfrm>
            <a:off x="6000750" y="2171700"/>
            <a:ext cx="5895037" cy="42481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54564" y="2504298"/>
            <a:ext cx="4947745" cy="359931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Обучение работников проходит согласно разработанной программе обучения по каждой профессии. 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Программы обучения пересматриваются ежегодно, перед проведением ежегодного обучения.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Обучение требованиям охраны труда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на </a:t>
            </a:r>
            <a:r>
              <a:rPr lang="ru-RU" dirty="0">
                <a:solidFill>
                  <a:prstClr val="white"/>
                </a:solidFill>
              </a:rPr>
              <a:t>рабочем месте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18940" y="2242085"/>
            <a:ext cx="3606085" cy="693135"/>
          </a:xfrm>
        </p:spPr>
        <p:txBody>
          <a:bodyPr anchor="t"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Журнал регистрации обучения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 охране труда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3082054"/>
            <a:ext cx="2524125" cy="3125563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9222838" y="2167033"/>
            <a:ext cx="2665927" cy="6920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Учет пройденного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материала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05" y="2886075"/>
            <a:ext cx="2380808" cy="3321541"/>
          </a:xfrm>
        </p:spPr>
      </p:pic>
      <p:sp>
        <p:nvSpPr>
          <p:cNvPr id="17" name="Прямоугольник 16"/>
          <p:cNvSpPr/>
          <p:nvPr/>
        </p:nvSpPr>
        <p:spPr>
          <a:xfrm>
            <a:off x="3721995" y="2369713"/>
            <a:ext cx="5331854" cy="383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 время проведения обучения заводится журнал регистрации обучения, где фиксируется: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сведения об учащихся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учет посещаемости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учет пройденного материала, в том числе оказания первой помощи пострадавшим и применение СИЗ с практическими занятиями.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После проверки знаний прикрепляется протокол проверки знаний.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Данный журнал хранится на предприятии в течении пяти лет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38" y="769691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Обучение требованиям охраны труда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на </a:t>
            </a:r>
            <a:r>
              <a:rPr lang="ru-RU" dirty="0">
                <a:solidFill>
                  <a:prstClr val="white"/>
                </a:solidFill>
              </a:rPr>
              <a:t>рабочем месте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362557"/>
            <a:ext cx="2806753" cy="39239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53" y="2305051"/>
            <a:ext cx="2974872" cy="4019550"/>
          </a:xfrm>
        </p:spPr>
      </p:pic>
      <p:sp>
        <p:nvSpPr>
          <p:cNvPr id="7" name="Прямоугольник 6"/>
          <p:cNvSpPr/>
          <p:nvPr/>
        </p:nvSpPr>
        <p:spPr>
          <a:xfrm>
            <a:off x="3863662" y="2125014"/>
            <a:ext cx="4172755" cy="458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 время обучения сотрудники предприятия проходят обучение по программе оказания первой помощи пострадавшим, на базе медицинского поста. С регистрацией в журнале  обучения по охране труда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75" y="821207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6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Обучение требованиям охраны труда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на </a:t>
            </a:r>
            <a:r>
              <a:rPr lang="ru-RU" dirty="0">
                <a:solidFill>
                  <a:prstClr val="white"/>
                </a:solidFill>
              </a:rPr>
              <a:t>рабочем месте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860" y="2388388"/>
            <a:ext cx="4472327" cy="6931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Респираторы, противогазы, в </a:t>
            </a:r>
            <a:r>
              <a:rPr lang="ru-RU" dirty="0" err="1" smtClean="0"/>
              <a:t>т.ч</a:t>
            </a:r>
            <a:r>
              <a:rPr lang="ru-RU" dirty="0" smtClean="0"/>
              <a:t>. шланговый и </a:t>
            </a:r>
            <a:r>
              <a:rPr lang="ru-RU" dirty="0" err="1" smtClean="0"/>
              <a:t>самоспасатели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4" y="3082053"/>
            <a:ext cx="4620385" cy="32520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409904" y="2323994"/>
            <a:ext cx="3782096" cy="692076"/>
          </a:xfrm>
        </p:spPr>
        <p:txBody>
          <a:bodyPr/>
          <a:lstStyle/>
          <a:p>
            <a:pPr algn="ctr"/>
            <a:r>
              <a:rPr lang="ru-RU" dirty="0" smtClean="0"/>
              <a:t>Страховочная привязь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61" y="3129566"/>
            <a:ext cx="2387164" cy="3128359"/>
          </a:xfrm>
        </p:spPr>
      </p:pic>
      <p:sp>
        <p:nvSpPr>
          <p:cNvPr id="9" name="Прямоугольник 8"/>
          <p:cNvSpPr/>
          <p:nvPr/>
        </p:nvSpPr>
        <p:spPr>
          <a:xfrm>
            <a:off x="5177307" y="3129566"/>
            <a:ext cx="3528811" cy="291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Также сотрудники проходят обучение по использованию (применению) средств индивидуальной защиты, для которых требуются практические навыки.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117" y="769691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знаний после прохождения обучения по охране труда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2219325"/>
            <a:ext cx="5195508" cy="4155717"/>
          </a:xfrm>
        </p:spPr>
      </p:pic>
      <p:sp>
        <p:nvSpPr>
          <p:cNvPr id="9" name="Прямоугольник 8"/>
          <p:cNvSpPr/>
          <p:nvPr/>
        </p:nvSpPr>
        <p:spPr>
          <a:xfrm>
            <a:off x="528034" y="2150772"/>
            <a:ext cx="5525037" cy="422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После прохождения обучения по охране труда, проходит проверка знаний обучающегося по разработанным тестам или билетам для каждой профессии. В состав комиссии входит руководитель подразделения, руководитель обучения (согласно распоряжения) и представитель отдела охраны труда.</a:t>
            </a:r>
          </a:p>
          <a:p>
            <a:pPr algn="ctr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После оформляется протокол проверки знаний. Начальник отдела охраны труда вносит данного сотрудника в реестр обученных по охране труда и заносит в протокол проверки знаний регистрационные номера записи о прохождении проверки знаний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633" y="782571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7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Внесение в реестр обученных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охране труда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305317"/>
            <a:ext cx="4910731" cy="41050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292439"/>
            <a:ext cx="5208028" cy="412741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59" y="808328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rot="14576265">
            <a:off x="4539061" y="6060366"/>
            <a:ext cx="1110701" cy="104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3746678">
            <a:off x="10015589" y="5715890"/>
            <a:ext cx="872971" cy="806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7933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2515</TotalTime>
  <Words>502</Words>
  <Application>Microsoft Office PowerPoint</Application>
  <PresentationFormat>Произвольный</PresentationFormat>
  <Paragraphs>47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HDOfficeLightV0</vt:lpstr>
      <vt:lpstr>Берлин</vt:lpstr>
      <vt:lpstr>1_HDOfficeLightV0</vt:lpstr>
      <vt:lpstr>Аспект</vt:lpstr>
      <vt:lpstr>Организация обучения по охране труда  в «ООО РК-Гранд».  Опыт и практика.</vt:lpstr>
      <vt:lpstr>Организация обучения работников предприятия</vt:lpstr>
      <vt:lpstr>Организация обучения работников предприятия</vt:lpstr>
      <vt:lpstr>Обучение требованиям охраны труда  на рабочем месте</vt:lpstr>
      <vt:lpstr>Обучение требованиям охраны труда  на рабочем месте</vt:lpstr>
      <vt:lpstr>Обучение требованиям охраны труда  на рабочем месте</vt:lpstr>
      <vt:lpstr>Обучение требованиям охраны труда  на рабочем месте</vt:lpstr>
      <vt:lpstr>Проверка знаний после прохождения обучения по охране труда</vt:lpstr>
      <vt:lpstr>Внесение в реестр обученных  по охране труда </vt:lpstr>
      <vt:lpstr>Внесение в реестр обученных  по охране труда </vt:lpstr>
      <vt:lpstr>Внесение в реестр обученных  по охране труда </vt:lpstr>
      <vt:lpstr>Стажировка на рабочем месте</vt:lpstr>
      <vt:lpstr>Допуск к самостоятельной работе</vt:lpstr>
      <vt:lpstr>СПАСИБО 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Saykkonen</dc:creator>
  <cp:lastModifiedBy>User</cp:lastModifiedBy>
  <cp:revision>79</cp:revision>
  <cp:lastPrinted>2019-08-23T11:08:19Z</cp:lastPrinted>
  <dcterms:created xsi:type="dcterms:W3CDTF">2019-08-18T08:57:01Z</dcterms:created>
  <dcterms:modified xsi:type="dcterms:W3CDTF">2024-09-25T08:44:20Z</dcterms:modified>
</cp:coreProperties>
</file>